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61" r:id="rId2"/>
    <p:sldId id="404" r:id="rId3"/>
    <p:sldId id="499" r:id="rId4"/>
    <p:sldId id="500" r:id="rId5"/>
    <p:sldId id="501" r:id="rId6"/>
    <p:sldId id="504" r:id="rId7"/>
    <p:sldId id="465" r:id="rId8"/>
    <p:sldId id="458" r:id="rId9"/>
    <p:sldId id="493" r:id="rId10"/>
    <p:sldId id="502" r:id="rId11"/>
    <p:sldId id="503" r:id="rId12"/>
    <p:sldId id="447" r:id="rId13"/>
    <p:sldId id="30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9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9CF1AB2-1976-4502-BF36-3FF5EA218861}" styleName="Style moyen 4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Style léger 3 - Accentuation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Style léger 3 - Accentuation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353" autoAdjust="0"/>
    <p:restoredTop sz="94705"/>
  </p:normalViewPr>
  <p:slideViewPr>
    <p:cSldViewPr snapToObjects="1" showGuides="1">
      <p:cViewPr varScale="1">
        <p:scale>
          <a:sx n="72" d="100"/>
          <a:sy n="72" d="100"/>
        </p:scale>
        <p:origin x="564" y="78"/>
      </p:cViewPr>
      <p:guideLst>
        <p:guide orient="horz" pos="2160"/>
        <p:guide pos="3795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71D-45CC-95D5-6454CB2FD0C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71D-45CC-95D5-6454CB2FD0CD}"/>
              </c:ext>
            </c:extLst>
          </c:dPt>
          <c:dLbls>
            <c:dLbl>
              <c:idx val="0"/>
              <c:layout>
                <c:manualLayout>
                  <c:x val="0.15833333333333333"/>
                  <c:y val="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1D-45CC-95D5-6454CB2FD0CD}"/>
                </c:ext>
              </c:extLst>
            </c:dLbl>
            <c:dLbl>
              <c:idx val="1"/>
              <c:layout>
                <c:manualLayout>
                  <c:x val="-8.888888888888892E-2"/>
                  <c:y val="0.180555555555555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71D-45CC-95D5-6454CB2FD0C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Sheet1!$B$4:$C$4</c:f>
              <c:strCache>
                <c:ptCount val="2"/>
                <c:pt idx="0">
                  <c:v>TEP réalisé (%)</c:v>
                </c:pt>
                <c:pt idx="1">
                  <c:v>TEP prévu (%)</c:v>
                </c:pt>
              </c:strCache>
            </c:strRef>
          </c:cat>
          <c:val>
            <c:numRef>
              <c:f>Sheet1!$B$5:$C$5</c:f>
              <c:numCache>
                <c:formatCode>0.00</c:formatCode>
                <c:ptCount val="2"/>
                <c:pt idx="0">
                  <c:v>36.369999999999997</c:v>
                </c:pt>
                <c:pt idx="1">
                  <c:v>51.82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71D-45CC-95D5-6454CB2FD0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DB7362-5C1B-2A4E-935B-407F4DA54A50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C4FF68-5578-0444-9BB1-2440822576A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5455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4FF68-5578-0444-9BB1-2440822576A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847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C4FF68-5578-0444-9BB1-2440822576A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763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F67ED-2833-204E-831A-BCC18B3236BB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0871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  <p:pic>
        <p:nvPicPr>
          <p:cNvPr id="8" name="Image 8">
            <a:extLst>
              <a:ext uri="{FF2B5EF4-FFF2-40B4-BE49-F238E27FC236}">
                <a16:creationId xmlns:a16="http://schemas.microsoft.com/office/drawing/2014/main" id="{AD9D0463-5641-4149-A68A-7455BE3FE02A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3520136" y="6786000"/>
            <a:ext cx="5040000" cy="90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D9D0463-5641-4149-A68A-7455BE3FE02A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3520136" y="-1450"/>
            <a:ext cx="5040000" cy="90000"/>
          </a:xfrm>
          <a:prstGeom prst="rect">
            <a:avLst/>
          </a:prstGeom>
        </p:spPr>
      </p:pic>
      <p:sp>
        <p:nvSpPr>
          <p:cNvPr id="10" name="Espace réservé du numéro de diapositive 1"/>
          <p:cNvSpPr txBox="1">
            <a:spLocks/>
          </p:cNvSpPr>
          <p:nvPr userDrawn="1"/>
        </p:nvSpPr>
        <p:spPr>
          <a:xfrm>
            <a:off x="9982200" y="6309320"/>
            <a:ext cx="1905000" cy="42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hlink"/>
              </a:buClr>
              <a:buSzPct val="110000"/>
              <a:buFont typeface="Wingdings" charset="2"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0000"/>
              <a:buFont typeface="Wingdings" charset="2"/>
              <a:buChar char="n"/>
              <a:defRPr sz="28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charset="2"/>
              <a:buChar char="w"/>
              <a:defRPr sz="24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6F7A868-73E8-1C4B-A40E-F3C677FABD66}" type="slidenum">
              <a:rPr lang="fr-FR" altLang="fr-FR" sz="1000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‹N°›</a:t>
            </a:fld>
            <a:endParaRPr lang="fr-FR" altLang="fr-FR" sz="1000" dirty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9469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24760"/>
            <a:ext cx="10515600" cy="1085988"/>
          </a:xfrm>
        </p:spPr>
        <p:txBody>
          <a:bodyPr>
            <a:normAutofit/>
          </a:bodyPr>
          <a:lstStyle>
            <a:lvl1pPr>
              <a:defRPr sz="2400"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>
                <a:latin typeface="Century Gothic" charset="0"/>
                <a:ea typeface="Century Gothic" charset="0"/>
                <a:cs typeface="Century Gothic" charset="0"/>
              </a:defRPr>
            </a:lvl1pPr>
            <a:lvl2pPr>
              <a:defRPr sz="1800">
                <a:latin typeface="Century Gothic" charset="0"/>
                <a:ea typeface="Century Gothic" charset="0"/>
                <a:cs typeface="Century Gothic" charset="0"/>
              </a:defRPr>
            </a:lvl2pPr>
            <a:lvl3pPr>
              <a:defRPr sz="1600">
                <a:latin typeface="Century Gothic" charset="0"/>
                <a:ea typeface="Century Gothic" charset="0"/>
                <a:cs typeface="Century Gothic" charset="0"/>
              </a:defRPr>
            </a:lvl3pPr>
            <a:lvl4pPr>
              <a:defRPr sz="1400">
                <a:latin typeface="Century Gothic" charset="0"/>
                <a:ea typeface="Century Gothic" charset="0"/>
                <a:cs typeface="Century Gothic" charset="0"/>
              </a:defRPr>
            </a:lvl4pPr>
            <a:lvl5pPr>
              <a:defRPr sz="1400">
                <a:latin typeface="Century Gothic" charset="0"/>
                <a:ea typeface="Century Gothic" charset="0"/>
                <a:cs typeface="Century Gothic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00736" y="6355020"/>
            <a:ext cx="2743200" cy="365125"/>
          </a:xfrm>
        </p:spPr>
        <p:txBody>
          <a:bodyPr/>
          <a:lstStyle>
            <a:lvl1pPr algn="ctr">
              <a:defRPr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8C8575C3-D1C1-9843-BAF5-5D4040913B73}" type="datetimeFigureOut">
              <a:rPr lang="en-US" smtClean="0"/>
              <a:pPr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14936" y="6355020"/>
            <a:ext cx="4114800" cy="365125"/>
          </a:xfrm>
        </p:spPr>
        <p:txBody>
          <a:bodyPr/>
          <a:lstStyle>
            <a:lvl1pPr algn="ctr">
              <a:defRPr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entury Gothic" charset="0"/>
                <a:ea typeface="Century Gothic" charset="0"/>
                <a:cs typeface="Century Gothic" charset="0"/>
              </a:defRPr>
            </a:lvl1pPr>
          </a:lstStyle>
          <a:p>
            <a:fld id="{EA1F8350-16D9-4C4E-AD31-A2577327774D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10" name="Image 8">
            <a:extLst>
              <a:ext uri="{FF2B5EF4-FFF2-40B4-BE49-F238E27FC236}">
                <a16:creationId xmlns:a16="http://schemas.microsoft.com/office/drawing/2014/main" id="{AD9D0463-5641-4149-A68A-7455BE3FE02A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3520136" y="6786000"/>
            <a:ext cx="5040000" cy="90000"/>
          </a:xfrm>
          <a:prstGeom prst="rect">
            <a:avLst/>
          </a:prstGeom>
        </p:spPr>
      </p:pic>
      <p:pic>
        <p:nvPicPr>
          <p:cNvPr id="11" name="Image 8">
            <a:extLst>
              <a:ext uri="{FF2B5EF4-FFF2-40B4-BE49-F238E27FC236}">
                <a16:creationId xmlns:a16="http://schemas.microsoft.com/office/drawing/2014/main" id="{AD9D0463-5641-4149-A68A-7455BE3FE02A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3520136" y="-1450"/>
            <a:ext cx="5040000" cy="90000"/>
          </a:xfrm>
          <a:prstGeom prst="rect">
            <a:avLst/>
          </a:prstGeom>
        </p:spPr>
      </p:pic>
      <p:sp>
        <p:nvSpPr>
          <p:cNvPr id="12" name="Espace réservé du numéro de diapositive 1"/>
          <p:cNvSpPr txBox="1">
            <a:spLocks/>
          </p:cNvSpPr>
          <p:nvPr userDrawn="1"/>
        </p:nvSpPr>
        <p:spPr>
          <a:xfrm>
            <a:off x="9982200" y="6309320"/>
            <a:ext cx="1905000" cy="429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spcBef>
                <a:spcPct val="20000"/>
              </a:spcBef>
              <a:buClr>
                <a:schemeClr val="hlink"/>
              </a:buClr>
              <a:buSzPct val="110000"/>
              <a:buFont typeface="Wingdings" charset="2"/>
              <a:buBlip>
                <a:blip r:embed="rId3"/>
              </a:buBlip>
              <a:defRPr sz="32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0000"/>
              <a:buFont typeface="Wingdings" charset="2"/>
              <a:buChar char="n"/>
              <a:defRPr sz="28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hlink"/>
              </a:buClr>
              <a:buSzPct val="95000"/>
              <a:buFont typeface="Wingdings" charset="2"/>
              <a:buChar char="w"/>
              <a:defRPr sz="24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SzPct val="65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60000"/>
              <a:buFont typeface="Wingdings" charset="2"/>
              <a:buChar char="n"/>
              <a:defRPr sz="2000" kern="1200">
                <a:solidFill>
                  <a:schemeClr val="tx1"/>
                </a:solidFill>
                <a:latin typeface="Tahoma" charset="0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6F7A868-73E8-1C4B-A40E-F3C677FABD66}" type="slidenum">
              <a:rPr lang="fr-FR" altLang="fr-FR" sz="1000" smtClean="0">
                <a:solidFill>
                  <a:schemeClr val="tx1"/>
                </a:solidFill>
                <a:latin typeface="Century Gothic" charset="0"/>
                <a:ea typeface="Century Gothic" charset="0"/>
                <a:cs typeface="Century Gothic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‹N°›</a:t>
            </a:fld>
            <a:endParaRPr lang="fr-FR" altLang="fr-FR" sz="1000" dirty="0">
              <a:solidFill>
                <a:schemeClr val="tx1"/>
              </a:solidFill>
              <a:latin typeface="Century Gothic" charset="0"/>
              <a:ea typeface="Century Gothic" charset="0"/>
              <a:cs typeface="Century 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2059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611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496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433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1916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810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784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873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165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6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575C3-D1C1-9843-BAF5-5D4040913B73}" type="datetimeFigureOut">
              <a:rPr lang="en-US" smtClean="0"/>
              <a:t>7/11/2024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1F8350-16D9-4C4E-AD31-A2577327774D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7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411380" y="1743488"/>
            <a:ext cx="9145000" cy="581811"/>
          </a:xfrm>
        </p:spPr>
        <p:txBody>
          <a:bodyPr anchor="ctr">
            <a:noAutofit/>
          </a:bodyPr>
          <a:lstStyle/>
          <a:p>
            <a:r>
              <a:rPr lang="fr-FR" sz="1800" b="1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Century Gothic" panose="020B0502020202020204" pitchFamily="34" charset="0"/>
              </a:rPr>
              <a:t>DIRECTION DU DEVELOPPEMENT LOCAL ET DE LA PLANIFICATION</a:t>
            </a:r>
            <a:endParaRPr lang="fr-FR" sz="1800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9" name="Rectangle à coins arrondis 8"/>
          <p:cNvSpPr/>
          <p:nvPr/>
        </p:nvSpPr>
        <p:spPr>
          <a:xfrm>
            <a:off x="1127448" y="2950842"/>
            <a:ext cx="9145016" cy="1774302"/>
          </a:xfrm>
          <a:prstGeom prst="horizontalScroll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>
              <a:defRPr/>
            </a:pPr>
            <a:r>
              <a:rPr lang="fr-FR" sz="2800" b="1" dirty="0">
                <a:solidFill>
                  <a:schemeClr val="tx1"/>
                </a:solidFill>
                <a:latin typeface="Trebuchet MS" panose="020B0603020202020204" pitchFamily="34" charset="0"/>
              </a:rPr>
              <a:t>POINT D’EXECUTION DU PAI AU 30 JUIN 2024</a:t>
            </a:r>
            <a:endParaRPr lang="fr-FR" sz="2800" dirty="0">
              <a:solidFill>
                <a:schemeClr val="tx1"/>
              </a:solidFill>
              <a:latin typeface="Trebuchet MS" panose="020B0603020202020204" pitchFamily="34" charset="0"/>
            </a:endParaRPr>
          </a:p>
        </p:txBody>
      </p:sp>
      <p:sp>
        <p:nvSpPr>
          <p:cNvPr id="12" name="Sous-titre 19"/>
          <p:cNvSpPr txBox="1">
            <a:spLocks/>
          </p:cNvSpPr>
          <p:nvPr/>
        </p:nvSpPr>
        <p:spPr bwMode="auto">
          <a:xfrm>
            <a:off x="6888088" y="5373216"/>
            <a:ext cx="4887713" cy="128908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endParaRPr lang="fr-FR" sz="1350" b="1" dirty="0"/>
          </a:p>
          <a:p>
            <a:pPr algn="ctr">
              <a:buFont typeface="Arial" panose="020B0604020202020204" pitchFamily="34" charset="0"/>
              <a:buNone/>
              <a:defRPr/>
            </a:pPr>
            <a:r>
              <a:rPr lang="fr-FR" altLang="fr-FR" sz="2000" b="1" dirty="0">
                <a:latin typeface="Trebuchet MS" panose="020B0603020202020204" pitchFamily="34" charset="0"/>
              </a:rPr>
              <a:t>PORTO-NOVO, le 10 JUILLET 2024 </a:t>
            </a:r>
            <a:endParaRPr lang="fr-FR" altLang="fr-FR" sz="2000" dirty="0">
              <a:latin typeface="Trebuchet MS" panose="020B0603020202020204" pitchFamily="34" charset="0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495708" y="318678"/>
            <a:ext cx="11171619" cy="1383368"/>
            <a:chOff x="10326" y="0"/>
            <a:chExt cx="6459689" cy="914402"/>
          </a:xfrm>
        </p:grpSpPr>
        <p:grpSp>
          <p:nvGrpSpPr>
            <p:cNvPr id="14" name="Groupe 13"/>
            <p:cNvGrpSpPr/>
            <p:nvPr/>
          </p:nvGrpSpPr>
          <p:grpSpPr>
            <a:xfrm flipV="1">
              <a:off x="676800" y="316799"/>
              <a:ext cx="1772919" cy="45086"/>
              <a:chOff x="0" y="0"/>
              <a:chExt cx="1194038" cy="45721"/>
            </a:xfrm>
          </p:grpSpPr>
          <p:sp>
            <p:nvSpPr>
              <p:cNvPr id="24" name="Rectangle 23"/>
              <p:cNvSpPr>
                <a:spLocks noChangeArrowheads="1"/>
              </p:cNvSpPr>
              <p:nvPr/>
            </p:nvSpPr>
            <p:spPr bwMode="auto">
              <a:xfrm>
                <a:off x="0" y="3179"/>
                <a:ext cx="415166" cy="42542"/>
              </a:xfrm>
              <a:prstGeom prst="rect">
                <a:avLst/>
              </a:prstGeom>
              <a:solidFill>
                <a:srgbClr val="00B050"/>
              </a:solidFill>
              <a:ln>
                <a:noFill/>
              </a:ln>
              <a:effectLst/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Rectangle 24"/>
              <p:cNvSpPr>
                <a:spLocks noChangeArrowheads="1"/>
              </p:cNvSpPr>
              <p:nvPr/>
            </p:nvSpPr>
            <p:spPr bwMode="auto">
              <a:xfrm>
                <a:off x="415163" y="3179"/>
                <a:ext cx="402415" cy="42542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ffectLst/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Rectangle 25"/>
              <p:cNvSpPr>
                <a:spLocks noChangeArrowheads="1"/>
              </p:cNvSpPr>
              <p:nvPr/>
            </p:nvSpPr>
            <p:spPr bwMode="auto">
              <a:xfrm>
                <a:off x="822486" y="0"/>
                <a:ext cx="371552" cy="45720"/>
              </a:xfrm>
              <a:prstGeom prst="rect">
                <a:avLst/>
              </a:prstGeom>
              <a:solidFill>
                <a:srgbClr val="FF0000"/>
              </a:solidFill>
              <a:ln>
                <a:noFill/>
              </a:ln>
              <a:effectLst/>
            </p:spPr>
            <p:txBody>
              <a:bodyPr rot="0" vert="horz" wrap="square" lIns="36576" tIns="36576" rIns="36576" bIns="36576" anchor="t" anchorCtr="0" upright="1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15" name="Groupe 14"/>
            <p:cNvGrpSpPr/>
            <p:nvPr/>
          </p:nvGrpSpPr>
          <p:grpSpPr>
            <a:xfrm>
              <a:off x="10326" y="0"/>
              <a:ext cx="6459689" cy="914402"/>
              <a:chOff x="10327" y="0"/>
              <a:chExt cx="6460138" cy="914489"/>
            </a:xfrm>
          </p:grpSpPr>
          <p:grpSp>
            <p:nvGrpSpPr>
              <p:cNvPr id="16" name="Groupe 15"/>
              <p:cNvGrpSpPr/>
              <p:nvPr/>
            </p:nvGrpSpPr>
            <p:grpSpPr>
              <a:xfrm>
                <a:off x="747064" y="0"/>
                <a:ext cx="5723401" cy="914489"/>
                <a:chOff x="721743" y="-65907"/>
                <a:chExt cx="5756712" cy="925486"/>
              </a:xfrm>
            </p:grpSpPr>
            <p:grpSp>
              <p:nvGrpSpPr>
                <p:cNvPr id="18" name="Groupe 17"/>
                <p:cNvGrpSpPr/>
                <p:nvPr/>
              </p:nvGrpSpPr>
              <p:grpSpPr>
                <a:xfrm>
                  <a:off x="721743" y="26174"/>
                  <a:ext cx="2458201" cy="604419"/>
                  <a:chOff x="721743" y="26174"/>
                  <a:chExt cx="2458201" cy="604419"/>
                </a:xfrm>
              </p:grpSpPr>
              <p:sp>
                <p:nvSpPr>
                  <p:cNvPr id="22" name="Zone de texte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7738" y="26174"/>
                    <a:ext cx="2452206" cy="163855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ysClr val="window" lastClr="FFFFFF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13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</a:rPr>
                      <a:t> </a:t>
                    </a:r>
                    <a:r>
                      <a:rPr kumimoji="0" lang="fr-FR" sz="13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Calibri" panose="020F0502020204030204" pitchFamily="34" charset="0"/>
                      </a:rPr>
                      <a:t>MAIRIE DE PORTO-NOVO</a:t>
                    </a:r>
                    <a:endParaRPr kumimoji="0" lang="fr-FR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</p:txBody>
              </p:sp>
              <p:sp>
                <p:nvSpPr>
                  <p:cNvPr id="23" name="Zone de texte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21743" y="349490"/>
                    <a:ext cx="2264802" cy="281103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ysClr val="window" lastClr="FFFFFF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13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Calibri" panose="020F0502020204030204" pitchFamily="34" charset="0"/>
                      </a:rPr>
                      <a:t> </a:t>
                    </a:r>
                    <a:r>
                      <a:rPr kumimoji="0" lang="fr-FR" sz="13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  <a:cs typeface="Calibri" panose="020F0502020204030204" pitchFamily="34" charset="0"/>
                      </a:rPr>
                      <a:t>REPUBLIQUE DU BENIN</a:t>
                    </a:r>
                    <a:endParaRPr kumimoji="0" lang="fr-FR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</p:txBody>
              </p:sp>
            </p:grpSp>
            <p:grpSp>
              <p:nvGrpSpPr>
                <p:cNvPr id="19" name="Groupe 18"/>
                <p:cNvGrpSpPr/>
                <p:nvPr/>
              </p:nvGrpSpPr>
              <p:grpSpPr>
                <a:xfrm>
                  <a:off x="3334174" y="-65907"/>
                  <a:ext cx="3144281" cy="925486"/>
                  <a:chOff x="-1547426" y="-65907"/>
                  <a:chExt cx="3144281" cy="925486"/>
                </a:xfrm>
              </p:grpSpPr>
              <p:pic>
                <p:nvPicPr>
                  <p:cNvPr id="20" name="Image 19"/>
                  <p:cNvPicPr>
                    <a:picLocks noChangeAspect="1"/>
                  </p:cNvPicPr>
                  <p:nvPr/>
                </p:nvPicPr>
                <p:blipFill>
                  <a:blip r:embed="rId3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p:blipFill>
                <p:spPr>
                  <a:xfrm>
                    <a:off x="994568" y="20687"/>
                    <a:ext cx="602287" cy="78296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sp>
                <p:nvSpPr>
                  <p:cNvPr id="21" name="Zone de texte 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-1547426" y="-65907"/>
                    <a:ext cx="2498122" cy="925486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ysClr val="window" lastClr="FFFFFF"/>
                    </a:solidFill>
                    <a:miter lim="800000"/>
                  </a:ln>
                </p:spPr>
                <p:txBody>
                  <a:bodyPr rot="0" vert="horz" wrap="square" lIns="91440" tIns="45720" rIns="91440" bIns="45720" anchor="t" anchorCtr="0">
                    <a:noAutofit/>
                  </a:bodyPr>
                  <a:lstStyle/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</a:rPr>
                      <a:t>01 BP 36 Porto-Novo</a:t>
                    </a:r>
                    <a:endParaRPr kumimoji="0" lang="fr-FR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</a:rPr>
                      <a:t>Tél : 60 93 95 96</a:t>
                    </a:r>
                    <a:endParaRPr kumimoji="0" lang="fr-FR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>
                        <a:tab pos="2462530" algn="l"/>
                        <a:tab pos="5759450" algn="r"/>
                      </a:tabLst>
                      <a:defRPr/>
                    </a:pPr>
                    <a:r>
                      <a:rPr kumimoji="0" lang="fr-FR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</a:rPr>
                      <a:t>IFU : 6201000032106</a:t>
                    </a:r>
                    <a:endParaRPr kumimoji="0" lang="fr-FR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>
                        <a:tab pos="2462530" algn="l"/>
                        <a:tab pos="5759450" algn="r"/>
                      </a:tabLst>
                      <a:defRPr/>
                    </a:pPr>
                    <a:r>
                      <a:rPr kumimoji="0" lang="fr-FR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</a:rPr>
                      <a:t>Email : contact.portonovo@mairie.bj</a:t>
                    </a:r>
                    <a:endParaRPr kumimoji="0" lang="fr-FR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</a:rPr>
                      <a:t> </a:t>
                    </a:r>
                    <a:endParaRPr kumimoji="0" lang="fr-FR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>
                        <a:tab pos="2462530" algn="l"/>
                        <a:tab pos="5759450" algn="r"/>
                      </a:tabLst>
                      <a:defRPr/>
                    </a:pPr>
                    <a:r>
                      <a:rPr kumimoji="0" lang="fr-FR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</a:rPr>
                      <a:t> </a:t>
                    </a:r>
                    <a:endParaRPr kumimoji="0" lang="fr-FR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  <a:p>
                    <a:pPr marL="0" marR="0" lvl="0" indent="0" algn="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fr-FR" sz="8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sysClr val="windowText" lastClr="000000"/>
                        </a:solidFill>
                        <a:effectLst/>
                        <a:uLnTx/>
                        <a:uFillTx/>
                        <a:latin typeface="Microsoft Sans Serif" panose="020B0604020202020204" pitchFamily="34" charset="0"/>
                        <a:ea typeface="Microsoft Sans Serif" panose="020B0604020202020204" pitchFamily="34" charset="0"/>
                      </a:rPr>
                      <a:t> </a:t>
                    </a:r>
                    <a:endParaRPr kumimoji="0" lang="fr-FR" sz="1100" b="0" i="0" u="none" strike="noStrike" kern="0" cap="none" spc="0" normalizeH="0" baseline="0" noProof="0">
                      <a:ln>
                        <a:noFill/>
                      </a:ln>
                      <a:solidFill>
                        <a:sysClr val="windowText" lastClr="000000"/>
                      </a:solidFill>
                      <a:effectLst/>
                      <a:uLnTx/>
                      <a:uFillTx/>
                      <a:latin typeface="Microsoft Sans Serif" panose="020B0604020202020204" pitchFamily="34" charset="0"/>
                      <a:ea typeface="Microsoft Sans Serif" panose="020B0604020202020204" pitchFamily="34" charset="0"/>
                    </a:endParaRPr>
                  </a:p>
                </p:txBody>
              </p:sp>
            </p:grpSp>
          </p:grpSp>
          <p:pic>
            <p:nvPicPr>
              <p:cNvPr id="17" name="Image 16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10327" y="25364"/>
                <a:ext cx="593725" cy="58293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195093331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C4144673-2BBA-2C41-AE71-7E71C29066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90800" y="158469"/>
            <a:ext cx="7010400" cy="794083"/>
          </a:xfrm>
        </p:spPr>
        <p:txBody>
          <a:bodyPr>
            <a:normAutofit/>
          </a:bodyPr>
          <a:lstStyle/>
          <a:p>
            <a:r>
              <a:rPr lang="fr-FR" sz="3733" b="1" dirty="0">
                <a:solidFill>
                  <a:schemeClr val="accent1"/>
                </a:solidFill>
                <a:latin typeface="Century Gothic" panose="020B0502020202020204" pitchFamily="34" charset="0"/>
              </a:rPr>
              <a:t>PLAN DE LA PRÉSENTATION</a:t>
            </a:r>
          </a:p>
        </p:txBody>
      </p:sp>
      <p:sp>
        <p:nvSpPr>
          <p:cNvPr id="12" name="Espace réservé du contenu 2">
            <a:extLst>
              <a:ext uri="{FF2B5EF4-FFF2-40B4-BE49-F238E27FC236}">
                <a16:creationId xmlns:a16="http://schemas.microsoft.com/office/drawing/2014/main" id="{F823DCD1-5299-4155-8EC2-987EC9330FD9}"/>
              </a:ext>
            </a:extLst>
          </p:cNvPr>
          <p:cNvSpPr txBox="1">
            <a:spLocks/>
          </p:cNvSpPr>
          <p:nvPr/>
        </p:nvSpPr>
        <p:spPr>
          <a:xfrm>
            <a:off x="530086" y="1497496"/>
            <a:ext cx="11254545" cy="47398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lvl="1" indent="-571500" algn="just">
              <a:lnSpc>
                <a:spcPct val="200000"/>
              </a:lnSpc>
              <a:spcBef>
                <a:spcPts val="1000"/>
              </a:spcBef>
              <a:buFont typeface="+mj-lt"/>
              <a:buAutoNum type="romanUcPeriod"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Point du PAI au 30 juin 2024</a:t>
            </a:r>
          </a:p>
          <a:p>
            <a:pPr marL="572400" lvl="1" indent="-572400" algn="just">
              <a:lnSpc>
                <a:spcPct val="200000"/>
              </a:lnSpc>
              <a:spcBef>
                <a:spcPts val="1000"/>
              </a:spcBef>
              <a:buFont typeface="+mj-lt"/>
              <a:buAutoNum type="romanUcPeriod"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Quelques grandes réalisations en cours</a:t>
            </a:r>
          </a:p>
          <a:p>
            <a:pPr marL="572400" lvl="1" indent="-572400" algn="just">
              <a:lnSpc>
                <a:spcPct val="200000"/>
              </a:lnSpc>
              <a:spcBef>
                <a:spcPts val="1000"/>
              </a:spcBef>
              <a:buFont typeface="+mj-lt"/>
              <a:buAutoNum type="romanUcPeriod"/>
            </a:pPr>
            <a:r>
              <a:rPr lang="fr-FR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Difficultés et suggestions</a:t>
            </a:r>
          </a:p>
        </p:txBody>
      </p:sp>
    </p:spTree>
    <p:extLst>
      <p:ext uri="{BB962C8B-B14F-4D97-AF65-F5344CB8AC3E}">
        <p14:creationId xmlns:p14="http://schemas.microsoft.com/office/powerpoint/2010/main" val="862743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7BD67ECC-6E8D-461F-AB88-624857754F98}"/>
              </a:ext>
            </a:extLst>
          </p:cNvPr>
          <p:cNvSpPr txBox="1"/>
          <p:nvPr/>
        </p:nvSpPr>
        <p:spPr>
          <a:xfrm>
            <a:off x="407368" y="2564905"/>
            <a:ext cx="11377264" cy="2601932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fr-FR" sz="4800" dirty="0"/>
              <a:t>I- Point d’exécution du PAI au 30 juin 2024</a:t>
            </a:r>
          </a:p>
        </p:txBody>
      </p:sp>
    </p:spTree>
    <p:extLst>
      <p:ext uri="{BB962C8B-B14F-4D97-AF65-F5344CB8AC3E}">
        <p14:creationId xmlns:p14="http://schemas.microsoft.com/office/powerpoint/2010/main" val="8797807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675380-BFAF-4B1F-9411-88AC8945F4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836712"/>
            <a:ext cx="11276096" cy="618455"/>
          </a:xfrm>
        </p:spPr>
        <p:txBody>
          <a:bodyPr>
            <a:noAutofit/>
          </a:bodyPr>
          <a:lstStyle/>
          <a:p>
            <a:r>
              <a:rPr lang="fr-FR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 30 juin 2024, le niveau d’exécution financière du PAI se présente comme suit 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4246C44-8817-4D21-B238-DA3BBF6CC265}"/>
              </a:ext>
            </a:extLst>
          </p:cNvPr>
          <p:cNvSpPr txBox="1"/>
          <p:nvPr/>
        </p:nvSpPr>
        <p:spPr>
          <a:xfrm>
            <a:off x="695401" y="162135"/>
            <a:ext cx="10297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</a:rPr>
              <a:t>I-1 Exécution financière des investissements (1)</a:t>
            </a: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BDD6FF8-9864-4276-B297-19288E68D0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8188943"/>
              </p:ext>
            </p:extLst>
          </p:nvPr>
        </p:nvGraphicFramePr>
        <p:xfrm>
          <a:off x="551384" y="1651851"/>
          <a:ext cx="10441159" cy="18722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14065">
                  <a:extLst>
                    <a:ext uri="{9D8B030D-6E8A-4147-A177-3AD203B41FA5}">
                      <a16:colId xmlns:a16="http://schemas.microsoft.com/office/drawing/2014/main" val="1683449074"/>
                    </a:ext>
                  </a:extLst>
                </a:gridCol>
                <a:gridCol w="1447099">
                  <a:extLst>
                    <a:ext uri="{9D8B030D-6E8A-4147-A177-3AD203B41FA5}">
                      <a16:colId xmlns:a16="http://schemas.microsoft.com/office/drawing/2014/main" val="773304209"/>
                    </a:ext>
                  </a:extLst>
                </a:gridCol>
                <a:gridCol w="1512526">
                  <a:extLst>
                    <a:ext uri="{9D8B030D-6E8A-4147-A177-3AD203B41FA5}">
                      <a16:colId xmlns:a16="http://schemas.microsoft.com/office/drawing/2014/main" val="3475723671"/>
                    </a:ext>
                  </a:extLst>
                </a:gridCol>
                <a:gridCol w="1200014">
                  <a:extLst>
                    <a:ext uri="{9D8B030D-6E8A-4147-A177-3AD203B41FA5}">
                      <a16:colId xmlns:a16="http://schemas.microsoft.com/office/drawing/2014/main" val="3080058462"/>
                    </a:ext>
                  </a:extLst>
                </a:gridCol>
                <a:gridCol w="1304697">
                  <a:extLst>
                    <a:ext uri="{9D8B030D-6E8A-4147-A177-3AD203B41FA5}">
                      <a16:colId xmlns:a16="http://schemas.microsoft.com/office/drawing/2014/main" val="2776793860"/>
                    </a:ext>
                  </a:extLst>
                </a:gridCol>
                <a:gridCol w="1091483">
                  <a:extLst>
                    <a:ext uri="{9D8B030D-6E8A-4147-A177-3AD203B41FA5}">
                      <a16:colId xmlns:a16="http://schemas.microsoft.com/office/drawing/2014/main" val="2840152632"/>
                    </a:ext>
                  </a:extLst>
                </a:gridCol>
                <a:gridCol w="1254666">
                  <a:extLst>
                    <a:ext uri="{9D8B030D-6E8A-4147-A177-3AD203B41FA5}">
                      <a16:colId xmlns:a16="http://schemas.microsoft.com/office/drawing/2014/main" val="1451597477"/>
                    </a:ext>
                  </a:extLst>
                </a:gridCol>
                <a:gridCol w="85167">
                  <a:extLst>
                    <a:ext uri="{9D8B030D-6E8A-4147-A177-3AD203B41FA5}">
                      <a16:colId xmlns:a16="http://schemas.microsoft.com/office/drawing/2014/main" val="207352701"/>
                    </a:ext>
                  </a:extLst>
                </a:gridCol>
                <a:gridCol w="1031442">
                  <a:extLst>
                    <a:ext uri="{9D8B030D-6E8A-4147-A177-3AD203B41FA5}">
                      <a16:colId xmlns:a16="http://schemas.microsoft.com/office/drawing/2014/main" val="718202244"/>
                    </a:ext>
                  </a:extLst>
                </a:gridCol>
              </a:tblGrid>
              <a:tr h="75856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Libellés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Prévisions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Engagements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Taux base eng.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Mandatement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Taux base mand.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Paiement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Taux base paie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161687"/>
                  </a:ext>
                </a:extLst>
              </a:tr>
              <a:tr h="111364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Dépenses d'investissement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4 326 580 606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1 077 180 969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24,90%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137 010 580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3,17%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127 263 367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800" dirty="0">
                          <a:effectLst/>
                        </a:rPr>
                        <a:t>2,94%</a:t>
                      </a:r>
                      <a:endParaRPr lang="fr-FR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388040467"/>
                  </a:ext>
                </a:extLst>
              </a:tr>
            </a:tbl>
          </a:graphicData>
        </a:graphic>
      </p:graphicFrame>
      <p:sp>
        <p:nvSpPr>
          <p:cNvPr id="5" name="ZoneTexte 4">
            <a:extLst>
              <a:ext uri="{FF2B5EF4-FFF2-40B4-BE49-F238E27FC236}">
                <a16:creationId xmlns:a16="http://schemas.microsoft.com/office/drawing/2014/main" id="{47691ED1-8512-4863-8F84-5C3310B9031C}"/>
              </a:ext>
            </a:extLst>
          </p:cNvPr>
          <p:cNvSpPr txBox="1"/>
          <p:nvPr/>
        </p:nvSpPr>
        <p:spPr>
          <a:xfrm>
            <a:off x="496820" y="3720743"/>
            <a:ext cx="1127609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fin juin, le taux d’engagement est de 24,90%. Pour le mandatement et le paiement, ils sont respectivement de 3,17% et de 2,94%. La faiblesse de ces (mandatement et paiement) est surtout due au non respect des procédures relatives au décaissement pour les marchés en cours d’exécution.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fr-FR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103952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7938AB-0FDB-4EE5-B860-095725347FDF}"/>
              </a:ext>
            </a:extLst>
          </p:cNvPr>
          <p:cNvSpPr/>
          <p:nvPr/>
        </p:nvSpPr>
        <p:spPr>
          <a:xfrm>
            <a:off x="551384" y="175367"/>
            <a:ext cx="110892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II-2 Point d’exécution physique du PAI à fin juin 2024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E46269-17E7-4384-99B6-A40D83D08483}"/>
              </a:ext>
            </a:extLst>
          </p:cNvPr>
          <p:cNvSpPr/>
          <p:nvPr/>
        </p:nvSpPr>
        <p:spPr>
          <a:xfrm>
            <a:off x="434548" y="1071331"/>
            <a:ext cx="6768752" cy="4324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 présent graphique met en lumière le niveau d’exécution physique du PAI. Il montre que le taux d’exécution physique (TEP) réalisé est de 36,41% sur une prévision de 51,82%; soit un écart de 15,41%. </a:t>
            </a:r>
          </a:p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fr-FR" sz="2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Cette situation est la conséquence de certains marchés prévus qui ne sont encore pas lancés.</a:t>
            </a:r>
          </a:p>
        </p:txBody>
      </p:sp>
      <p:graphicFrame>
        <p:nvGraphicFramePr>
          <p:cNvPr id="6" name="Graphique 5">
            <a:extLst>
              <a:ext uri="{FF2B5EF4-FFF2-40B4-BE49-F238E27FC236}">
                <a16:creationId xmlns:a16="http://schemas.microsoft.com/office/drawing/2014/main" id="{FCB7E545-514E-482D-8436-56214E06165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68947654"/>
              </p:ext>
            </p:extLst>
          </p:nvPr>
        </p:nvGraphicFramePr>
        <p:xfrm>
          <a:off x="6959986" y="1484784"/>
          <a:ext cx="4824646" cy="31683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79484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488D8B-B39E-4C26-8BF7-779F1CA6C7E3}"/>
              </a:ext>
            </a:extLst>
          </p:cNvPr>
          <p:cNvSpPr txBox="1"/>
          <p:nvPr/>
        </p:nvSpPr>
        <p:spPr>
          <a:xfrm>
            <a:off x="407368" y="2297359"/>
            <a:ext cx="11377264" cy="1377494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685800" indent="-685800">
              <a:buFont typeface="Wingdings" panose="05000000000000000000" pitchFamily="2" charset="2"/>
              <a:buChar char="v"/>
            </a:pPr>
            <a:r>
              <a:rPr lang="fr-FR" sz="4800" dirty="0"/>
              <a:t>Zoom sur FADEC </a:t>
            </a:r>
          </a:p>
        </p:txBody>
      </p:sp>
    </p:spTree>
    <p:extLst>
      <p:ext uri="{BB962C8B-B14F-4D97-AF65-F5344CB8AC3E}">
        <p14:creationId xmlns:p14="http://schemas.microsoft.com/office/powerpoint/2010/main" val="27137359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EECEF-90DF-45E9-9AF2-945C72CB1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8924" y="116632"/>
            <a:ext cx="10637676" cy="583758"/>
          </a:xfrm>
        </p:spPr>
        <p:txBody>
          <a:bodyPr>
            <a:normAutofit fontScale="90000"/>
          </a:bodyPr>
          <a:lstStyle/>
          <a:p>
            <a:r>
              <a:rPr lang="fr-FR" sz="4000" b="1" dirty="0">
                <a:solidFill>
                  <a:srgbClr val="FF0000"/>
                </a:solidFill>
              </a:rPr>
              <a:t>                   </a:t>
            </a:r>
            <a:r>
              <a:rPr lang="fr-FR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ZOOM SUR </a:t>
            </a:r>
            <a:r>
              <a:rPr lang="fr-FR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FADeC</a:t>
            </a:r>
            <a:endParaRPr lang="fr-F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02AC08-BDAF-4EFB-84A0-3EBBEDEDE059}"/>
              </a:ext>
            </a:extLst>
          </p:cNvPr>
          <p:cNvSpPr txBox="1"/>
          <p:nvPr/>
        </p:nvSpPr>
        <p:spPr>
          <a:xfrm>
            <a:off x="354868" y="3676389"/>
            <a:ext cx="11357757" cy="16879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travers ce tableau, on constate que le taux d’engagement des ressources globales </a:t>
            </a:r>
            <a:r>
              <a:rPr lang="fr-FR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FADeC</a:t>
            </a:r>
            <a:r>
              <a:rPr lang="fr-FR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est de 47,05% contre un taux base mandatement et base paiement respectivement de 5,98% et de  5,86%. </a:t>
            </a:r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0CAC82BD-3BE2-437C-AB97-A8FCF57DB4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3697446"/>
              </p:ext>
            </p:extLst>
          </p:nvPr>
        </p:nvGraphicFramePr>
        <p:xfrm>
          <a:off x="282861" y="1135074"/>
          <a:ext cx="11429764" cy="2055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60146">
                  <a:extLst>
                    <a:ext uri="{9D8B030D-6E8A-4147-A177-3AD203B41FA5}">
                      <a16:colId xmlns:a16="http://schemas.microsoft.com/office/drawing/2014/main" val="3260035396"/>
                    </a:ext>
                  </a:extLst>
                </a:gridCol>
                <a:gridCol w="1611020">
                  <a:extLst>
                    <a:ext uri="{9D8B030D-6E8A-4147-A177-3AD203B41FA5}">
                      <a16:colId xmlns:a16="http://schemas.microsoft.com/office/drawing/2014/main" val="2660397929"/>
                    </a:ext>
                  </a:extLst>
                </a:gridCol>
                <a:gridCol w="1611020">
                  <a:extLst>
                    <a:ext uri="{9D8B030D-6E8A-4147-A177-3AD203B41FA5}">
                      <a16:colId xmlns:a16="http://schemas.microsoft.com/office/drawing/2014/main" val="869656229"/>
                    </a:ext>
                  </a:extLst>
                </a:gridCol>
                <a:gridCol w="1424481">
                  <a:extLst>
                    <a:ext uri="{9D8B030D-6E8A-4147-A177-3AD203B41FA5}">
                      <a16:colId xmlns:a16="http://schemas.microsoft.com/office/drawing/2014/main" val="3087278232"/>
                    </a:ext>
                  </a:extLst>
                </a:gridCol>
                <a:gridCol w="1458398">
                  <a:extLst>
                    <a:ext uri="{9D8B030D-6E8A-4147-A177-3AD203B41FA5}">
                      <a16:colId xmlns:a16="http://schemas.microsoft.com/office/drawing/2014/main" val="645606122"/>
                    </a:ext>
                  </a:extLst>
                </a:gridCol>
                <a:gridCol w="1136193">
                  <a:extLst>
                    <a:ext uri="{9D8B030D-6E8A-4147-A177-3AD203B41FA5}">
                      <a16:colId xmlns:a16="http://schemas.microsoft.com/office/drawing/2014/main" val="2390759068"/>
                    </a:ext>
                  </a:extLst>
                </a:gridCol>
                <a:gridCol w="1475355">
                  <a:extLst>
                    <a:ext uri="{9D8B030D-6E8A-4147-A177-3AD203B41FA5}">
                      <a16:colId xmlns:a16="http://schemas.microsoft.com/office/drawing/2014/main" val="3489429609"/>
                    </a:ext>
                  </a:extLst>
                </a:gridCol>
                <a:gridCol w="1153151">
                  <a:extLst>
                    <a:ext uri="{9D8B030D-6E8A-4147-A177-3AD203B41FA5}">
                      <a16:colId xmlns:a16="http://schemas.microsoft.com/office/drawing/2014/main" val="1849024066"/>
                    </a:ext>
                  </a:extLst>
                </a:gridCol>
              </a:tblGrid>
              <a:tr h="1360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Libellés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Total mobilisé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Engagements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 dirty="0">
                          <a:effectLst/>
                        </a:rPr>
                        <a:t>Taux base </a:t>
                      </a:r>
                      <a:r>
                        <a:rPr lang="fr-FR" sz="1600" dirty="0" err="1">
                          <a:effectLst/>
                        </a:rPr>
                        <a:t>eng</a:t>
                      </a:r>
                      <a:r>
                        <a:rPr lang="fr-FR" sz="1600" dirty="0">
                          <a:effectLst/>
                        </a:rPr>
                        <a:t>.</a:t>
                      </a:r>
                      <a:endParaRPr lang="fr-FR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Mandatement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Taux base mand.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Paiement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1600">
                          <a:effectLst/>
                        </a:rPr>
                        <a:t>Taux base paie</a:t>
                      </a:r>
                      <a:endParaRPr lang="fr-FR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2230831160"/>
                  </a:ext>
                </a:extLst>
              </a:tr>
              <a:tr h="6947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Total </a:t>
                      </a:r>
                      <a:r>
                        <a:rPr lang="fr-FR" sz="20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FADeC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1 819 234 348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855 997 415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47,05%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108 856 515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5,98%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106 681 777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FR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5,86%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extLst>
                  <a:ext uri="{0D108BD9-81ED-4DB2-BD59-A6C34878D82A}">
                    <a16:rowId xmlns:a16="http://schemas.microsoft.com/office/drawing/2014/main" val="36110823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51898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488D8B-B39E-4C26-8BF7-779F1CA6C7E3}"/>
              </a:ext>
            </a:extLst>
          </p:cNvPr>
          <p:cNvSpPr txBox="1"/>
          <p:nvPr/>
        </p:nvSpPr>
        <p:spPr>
          <a:xfrm>
            <a:off x="407368" y="2297359"/>
            <a:ext cx="11377264" cy="1377494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fr-FR" sz="4800" dirty="0"/>
              <a:t>II- Quelques grandes réalisations </a:t>
            </a:r>
          </a:p>
        </p:txBody>
      </p:sp>
    </p:spTree>
    <p:extLst>
      <p:ext uri="{BB962C8B-B14F-4D97-AF65-F5344CB8AC3E}">
        <p14:creationId xmlns:p14="http://schemas.microsoft.com/office/powerpoint/2010/main" val="11027728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8FE6-E17A-4E50-B4B8-04BA8258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361612"/>
            <a:ext cx="11521280" cy="424732"/>
          </a:xfr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II- Points des réalisations à fin juin 2024 (1)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9E1671-F2E5-4B6D-A61D-2ED085DBE901}"/>
              </a:ext>
            </a:extLst>
          </p:cNvPr>
          <p:cNvSpPr txBox="1"/>
          <p:nvPr/>
        </p:nvSpPr>
        <p:spPr>
          <a:xfrm>
            <a:off x="551384" y="997837"/>
            <a:ext cx="10873208" cy="507350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07000"/>
              </a:lnSpc>
              <a:spcAft>
                <a:spcPts val="800"/>
              </a:spcAft>
              <a:defRPr sz="2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fr-FR" sz="2400" dirty="0"/>
              <a:t>De Janvier à fin juin, la commune a opéré quelques grandes réalisations au nombre desquelles on peut citer :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Acquisition de mobiliers tables et bancs au profit des CEG et Lycées de la ville 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Réparation des toitures des salles de classes décoiffées 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Acquisition et installation des feux tricolores solaires 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Acquisition des panneaux de signalisation 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Acquisition de motopompe au profit de la DST et DADE 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99103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18FE6-E17A-4E50-B4B8-04BA8258AC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1384" y="369791"/>
            <a:ext cx="10873208" cy="424732"/>
          </a:xfrm>
        </p:spPr>
        <p:txBody>
          <a:bodyPr wrap="square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II- Points des réalisations à fin juin 2024 (2)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19E1671-F2E5-4B6D-A61D-2ED085DBE901}"/>
              </a:ext>
            </a:extLst>
          </p:cNvPr>
          <p:cNvSpPr txBox="1"/>
          <p:nvPr/>
        </p:nvSpPr>
        <p:spPr>
          <a:xfrm>
            <a:off x="551384" y="960919"/>
            <a:ext cx="11089232" cy="285142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just">
              <a:lnSpc>
                <a:spcPct val="107000"/>
              </a:lnSpc>
              <a:spcAft>
                <a:spcPts val="800"/>
              </a:spcAft>
              <a:defRPr sz="220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Travaux de verdissement de la ville (mise en terre des plants dans le 1</a:t>
            </a:r>
            <a:r>
              <a:rPr lang="fr-FR" sz="2400" baseline="30000" dirty="0"/>
              <a:t>er</a:t>
            </a:r>
            <a:r>
              <a:rPr lang="fr-FR" sz="2400" dirty="0"/>
              <a:t>, 2</a:t>
            </a:r>
            <a:r>
              <a:rPr lang="fr-FR" sz="2400" baseline="30000" dirty="0"/>
              <a:t>ème</a:t>
            </a:r>
            <a:r>
              <a:rPr lang="fr-FR" sz="2400" dirty="0"/>
              <a:t> et le 5</a:t>
            </a:r>
            <a:r>
              <a:rPr lang="fr-FR" sz="2400" baseline="30000" dirty="0"/>
              <a:t>ème </a:t>
            </a:r>
            <a:r>
              <a:rPr lang="fr-FR" sz="2400" dirty="0"/>
              <a:t> arrondissement);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FR" sz="2400" dirty="0"/>
              <a:t>Acquisition des matériels et équipements médicaux au profit des centres de santé de la ville ;</a:t>
            </a: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6661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B488D8B-B39E-4C26-8BF7-779F1CA6C7E3}"/>
              </a:ext>
            </a:extLst>
          </p:cNvPr>
          <p:cNvSpPr txBox="1"/>
          <p:nvPr/>
        </p:nvSpPr>
        <p:spPr>
          <a:xfrm>
            <a:off x="407368" y="2297359"/>
            <a:ext cx="11377264" cy="1377494"/>
          </a:xfrm>
          <a:prstGeom prst="flowChartPunchedTap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44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fr-FR" sz="4800" dirty="0"/>
              <a:t>III- Difficultés et suggestions </a:t>
            </a:r>
          </a:p>
        </p:txBody>
      </p:sp>
    </p:spTree>
    <p:extLst>
      <p:ext uri="{BB962C8B-B14F-4D97-AF65-F5344CB8AC3E}">
        <p14:creationId xmlns:p14="http://schemas.microsoft.com/office/powerpoint/2010/main" val="40735768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7938AB-0FDB-4EE5-B860-095725347FDF}"/>
              </a:ext>
            </a:extLst>
          </p:cNvPr>
          <p:cNvSpPr/>
          <p:nvPr/>
        </p:nvSpPr>
        <p:spPr>
          <a:xfrm>
            <a:off x="479376" y="461864"/>
            <a:ext cx="105851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III- Difficultés et suggestions 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93266F4A-9D8F-41B7-ACB7-51B95051A6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1411265"/>
              </p:ext>
            </p:extLst>
          </p:nvPr>
        </p:nvGraphicFramePr>
        <p:xfrm>
          <a:off x="480661" y="1842002"/>
          <a:ext cx="10876996" cy="3173996"/>
        </p:xfrm>
        <a:graphic>
          <a:graphicData uri="http://schemas.openxmlformats.org/drawingml/2006/table">
            <a:tbl>
              <a:tblPr firstRow="1" firstCol="1" bandRow="1">
                <a:tableStyleId>{22838BEF-8BB2-4498-84A7-C5851F593DF1}</a:tableStyleId>
              </a:tblPr>
              <a:tblGrid>
                <a:gridCol w="454416">
                  <a:extLst>
                    <a:ext uri="{9D8B030D-6E8A-4147-A177-3AD203B41FA5}">
                      <a16:colId xmlns:a16="http://schemas.microsoft.com/office/drawing/2014/main" val="4042450105"/>
                    </a:ext>
                  </a:extLst>
                </a:gridCol>
                <a:gridCol w="5021980">
                  <a:extLst>
                    <a:ext uri="{9D8B030D-6E8A-4147-A177-3AD203B41FA5}">
                      <a16:colId xmlns:a16="http://schemas.microsoft.com/office/drawing/2014/main" val="3181851794"/>
                    </a:ext>
                  </a:extLst>
                </a:gridCol>
                <a:gridCol w="5400600">
                  <a:extLst>
                    <a:ext uri="{9D8B030D-6E8A-4147-A177-3AD203B41FA5}">
                      <a16:colId xmlns:a16="http://schemas.microsoft.com/office/drawing/2014/main" val="3998814550"/>
                    </a:ext>
                  </a:extLst>
                </a:gridCol>
              </a:tblGrid>
              <a:tr h="503668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N°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89" marR="6418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Difficultés</a:t>
                      </a:r>
                    </a:p>
                  </a:txBody>
                  <a:tcPr marL="64189" marR="64189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Suggestions</a:t>
                      </a:r>
                    </a:p>
                  </a:txBody>
                  <a:tcPr marL="64189" marR="64189" marT="0" marB="0" anchor="ctr"/>
                </a:tc>
                <a:extLst>
                  <a:ext uri="{0D108BD9-81ED-4DB2-BD59-A6C34878D82A}">
                    <a16:rowId xmlns:a16="http://schemas.microsoft.com/office/drawing/2014/main" val="1823867142"/>
                  </a:ext>
                </a:extLst>
              </a:tr>
              <a:tr h="10653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4189" marR="64189" marT="0" marB="0" anchor="ctr"/>
                </a:tc>
                <a:tc>
                  <a:txBody>
                    <a:bodyPr/>
                    <a:lstStyle/>
                    <a:p>
                      <a:pPr marL="0" indent="0" algn="just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fr-FR" sz="24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Retard dans l’exécution des travaux par les entrepreneurs</a:t>
                      </a:r>
                    </a:p>
                  </a:txBody>
                  <a:tcPr marL="64189" marR="641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Faire un rappel à l’ordre aux entrepreneurs</a:t>
                      </a:r>
                    </a:p>
                  </a:txBody>
                  <a:tcPr marL="64189" marR="64189" marT="0" marB="0"/>
                </a:tc>
                <a:extLst>
                  <a:ext uri="{0D108BD9-81ED-4DB2-BD59-A6C34878D82A}">
                    <a16:rowId xmlns:a16="http://schemas.microsoft.com/office/drawing/2014/main" val="1123561251"/>
                  </a:ext>
                </a:extLst>
              </a:tr>
              <a:tr h="160494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</a:rPr>
                        <a:t> 2</a:t>
                      </a:r>
                      <a:endParaRPr lang="fr-FR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189" marR="64189" marT="0" marB="0" anchor="ctr"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50000"/>
                        </a:lnSpc>
                        <a:spcAft>
                          <a:spcPts val="800"/>
                        </a:spcAft>
                        <a:buFont typeface="Courier New" panose="02070309020205020404" pitchFamily="49" charset="0"/>
                        <a:buNone/>
                      </a:pPr>
                      <a:r>
                        <a:rPr lang="fr-FR" sz="2400" dirty="0"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Retard dans la mise en place des études techniques des infrastructures à réaliser</a:t>
                      </a:r>
                    </a:p>
                  </a:txBody>
                  <a:tcPr marL="64189" marR="6418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fr-FR" sz="2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Prendre des dispositions pour la mise place diligente des études techniques des infrastructures à réaliser</a:t>
                      </a:r>
                    </a:p>
                  </a:txBody>
                  <a:tcPr marL="64189" marR="64189" marT="0" marB="0"/>
                </a:tc>
                <a:extLst>
                  <a:ext uri="{0D108BD9-81ED-4DB2-BD59-A6C34878D82A}">
                    <a16:rowId xmlns:a16="http://schemas.microsoft.com/office/drawing/2014/main" val="32190364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8409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A6852D-98E7-0F45-9975-80D58A0AE7E5}"/>
              </a:ext>
            </a:extLst>
          </p:cNvPr>
          <p:cNvSpPr/>
          <p:nvPr/>
        </p:nvSpPr>
        <p:spPr>
          <a:xfrm>
            <a:off x="3544711" y="417690"/>
            <a:ext cx="4301067" cy="13095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240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6979540-551F-B34E-B311-224B78BBF9C4}"/>
              </a:ext>
            </a:extLst>
          </p:cNvPr>
          <p:cNvSpPr/>
          <p:nvPr/>
        </p:nvSpPr>
        <p:spPr>
          <a:xfrm>
            <a:off x="106296" y="946958"/>
            <a:ext cx="11877305" cy="153484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defTabSz="914354">
              <a:defRPr/>
            </a:pPr>
            <a:r>
              <a:rPr lang="fr-FR" sz="4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entury Gothic" panose="020B0502020202020204" pitchFamily="34" charset="0"/>
              </a:rPr>
              <a:t>Merci pour votre aimable attention</a:t>
            </a:r>
            <a:endParaRPr lang="fr-FR" sz="4800" dirty="0">
              <a:solidFill>
                <a:schemeClr val="tx1"/>
              </a:solidFill>
            </a:endParaRPr>
          </a:p>
        </p:txBody>
      </p:sp>
      <p:grpSp>
        <p:nvGrpSpPr>
          <p:cNvPr id="7" name="Groupe 6"/>
          <p:cNvGrpSpPr/>
          <p:nvPr/>
        </p:nvGrpSpPr>
        <p:grpSpPr>
          <a:xfrm>
            <a:off x="4511824" y="3738373"/>
            <a:ext cx="6868417" cy="2186260"/>
            <a:chOff x="30521" y="146050"/>
            <a:chExt cx="2534879" cy="715645"/>
          </a:xfrm>
        </p:grpSpPr>
        <p:sp>
          <p:nvSpPr>
            <p:cNvPr id="8" name="Zone de texte 96"/>
            <p:cNvSpPr txBox="1"/>
            <p:nvPr/>
          </p:nvSpPr>
          <p:spPr>
            <a:xfrm>
              <a:off x="571500" y="342900"/>
              <a:ext cx="1993900" cy="406400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0"/>
                </a:spcAft>
              </a:pPr>
              <a:endParaRPr lang="fr-FR" sz="1400" b="1"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endParaRPr>
            </a:p>
          </p:txBody>
        </p:sp>
        <p:pic>
          <p:nvPicPr>
            <p:cNvPr id="9" name="image1.jpeg" descr="Ville de Porto-Novo | GSEF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521" y="146050"/>
              <a:ext cx="571500" cy="71564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77603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TM04033925[[fn=Ronds dans l’eau]]</Template>
  <TotalTime>16320</TotalTime>
  <Words>552</Words>
  <Application>Microsoft Office PowerPoint</Application>
  <PresentationFormat>Grand écran</PresentationFormat>
  <Paragraphs>87</Paragraphs>
  <Slides>13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Courier New</vt:lpstr>
      <vt:lpstr>Microsoft Sans Serif</vt:lpstr>
      <vt:lpstr>Times New Roman</vt:lpstr>
      <vt:lpstr>Trebuchet MS</vt:lpstr>
      <vt:lpstr>Wingdings</vt:lpstr>
      <vt:lpstr>Office Theme</vt:lpstr>
      <vt:lpstr>DIRECTION DU DEVELOPPEMENT LOCAL ET DE LA PLANIFICATION</vt:lpstr>
      <vt:lpstr>PLAN DE LA PRÉSENTATION</vt:lpstr>
      <vt:lpstr>Présentation PowerPoint</vt:lpstr>
      <vt:lpstr>Au 30 juin 2024, le niveau d’exécution financière du PAI se présente comme suit :</vt:lpstr>
      <vt:lpstr>Présentation PowerPoint</vt:lpstr>
      <vt:lpstr>Présentation PowerPoint</vt:lpstr>
      <vt:lpstr>                   ZOOM SUR FADeC</vt:lpstr>
      <vt:lpstr>Présentation PowerPoint</vt:lpstr>
      <vt:lpstr>II- Points des réalisations à fin juin 2024 (1)</vt:lpstr>
      <vt:lpstr>II- Points des réalisations à fin juin 2024 (2)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Claude Borna</dc:creator>
  <cp:lastModifiedBy>PC</cp:lastModifiedBy>
  <cp:revision>915</cp:revision>
  <dcterms:created xsi:type="dcterms:W3CDTF">2019-11-26T14:14:57Z</dcterms:created>
  <dcterms:modified xsi:type="dcterms:W3CDTF">2024-07-11T09:26:24Z</dcterms:modified>
</cp:coreProperties>
</file>